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8" r:id="rId1"/>
  </p:sldMasterIdLst>
  <p:notesMasterIdLst>
    <p:notesMasterId r:id="rId18"/>
  </p:notesMasterIdLst>
  <p:handoutMasterIdLst>
    <p:handoutMasterId r:id="rId19"/>
  </p:handoutMasterIdLst>
  <p:sldIdLst>
    <p:sldId id="271" r:id="rId2"/>
    <p:sldId id="272" r:id="rId3"/>
    <p:sldId id="273" r:id="rId4"/>
    <p:sldId id="274" r:id="rId5"/>
    <p:sldId id="275" r:id="rId6"/>
    <p:sldId id="276" r:id="rId7"/>
    <p:sldId id="279" r:id="rId8"/>
    <p:sldId id="277" r:id="rId9"/>
    <p:sldId id="281" r:id="rId10"/>
    <p:sldId id="280" r:id="rId11"/>
    <p:sldId id="282" r:id="rId12"/>
    <p:sldId id="283" r:id="rId13"/>
    <p:sldId id="284" r:id="rId14"/>
    <p:sldId id="285" r:id="rId15"/>
    <p:sldId id="286" r:id="rId16"/>
    <p:sldId id="287" r:id="rId17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yriad Pro" panose="020B050303040302020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102E"/>
    <a:srgbClr val="AF0000"/>
    <a:srgbClr val="BF2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091415-2ED4-4257-BDD7-4A9A35C5169D}" v="12" dt="2021-12-01T20:20:42.4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6218" autoAdjust="0"/>
  </p:normalViewPr>
  <p:slideViewPr>
    <p:cSldViewPr>
      <p:cViewPr varScale="1">
        <p:scale>
          <a:sx n="86" d="100"/>
          <a:sy n="86" d="100"/>
        </p:scale>
        <p:origin x="562" y="58"/>
      </p:cViewPr>
      <p:guideLst>
        <p:guide orient="horz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56" d="100"/>
          <a:sy n="56" d="100"/>
        </p:scale>
        <p:origin x="-2532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1A00E0-8A82-468F-9B2B-F8EB4AB6399D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C4D65-DA11-4126-9556-9310B8956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7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eg>
</file>

<file path=ppt/media/image13.jpg>
</file>

<file path=ppt/media/image2.pn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F7AD5-1E06-481F-9C05-C3A40CB42C63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BF22EF-CF13-4EA3-BA93-BBE40C153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235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noFill/>
              </a:ln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1"/>
            <a:ext cx="12192000" cy="1194329"/>
          </a:xfrm>
          <a:prstGeom prst="rect">
            <a:avLst/>
          </a:prstGeom>
          <a:solidFill>
            <a:srgbClr val="C8102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noFill/>
              </a:ln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00" y="3733800"/>
            <a:ext cx="10566400" cy="1219200"/>
          </a:xfrm>
        </p:spPr>
        <p:txBody>
          <a:bodyPr anchor="b"/>
          <a:lstStyle>
            <a:lvl1pPr algn="ctr">
              <a:defRPr sz="3600">
                <a:solidFill>
                  <a:srgbClr val="C8102E"/>
                </a:solidFill>
              </a:defRPr>
            </a:lvl1pPr>
          </a:lstStyle>
          <a:p>
            <a:r>
              <a:rPr lang="en-US" dirty="0"/>
              <a:t>Click here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34240"/>
            <a:ext cx="8737600" cy="804862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20"/>
          <a:stretch/>
        </p:blipFill>
        <p:spPr>
          <a:xfrm>
            <a:off x="4344455" y="358251"/>
            <a:ext cx="3299890" cy="268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29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10464800" cy="464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0584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8282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head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1" y="1905000"/>
            <a:ext cx="10138129" cy="4114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1295400"/>
            <a:ext cx="10160000" cy="533400"/>
          </a:xfrm>
        </p:spPr>
        <p:txBody>
          <a:bodyPr/>
          <a:lstStyle>
            <a:lvl1pPr marL="0" indent="0">
              <a:buNone/>
              <a:defRPr b="1" baseline="0">
                <a:solidFill>
                  <a:srgbClr val="C8102E"/>
                </a:solidFill>
              </a:defRPr>
            </a:lvl1pPr>
          </a:lstStyle>
          <a:p>
            <a:pPr lvl="0"/>
            <a:r>
              <a:rPr lang="en-US" dirty="0"/>
              <a:t>Sub-Header 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295786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95401"/>
            <a:ext cx="5384800" cy="4830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95401"/>
            <a:ext cx="5384800" cy="4830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41510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95402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95402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609600" y="3581401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197600" y="3581401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05224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1219200"/>
            <a:ext cx="5127313" cy="63976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AF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1" y="1858962"/>
            <a:ext cx="512731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88568" y="1219200"/>
            <a:ext cx="5084233" cy="63976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AF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88568" y="1858962"/>
            <a:ext cx="50842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0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0080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08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07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noFill/>
              </a:ln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12192000" cy="1219200"/>
          </a:xfrm>
          <a:prstGeom prst="rect">
            <a:avLst/>
          </a:prstGeom>
          <a:solidFill>
            <a:srgbClr val="C8102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n>
                <a:noFill/>
              </a:ln>
              <a:effectLst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0584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600"/>
            <a:ext cx="10972800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8000" y="6340476"/>
            <a:ext cx="1219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55200" y="6324601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2FED1A7-FB98-43FD-AA3D-E7C3EC56B29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200" y="381000"/>
            <a:ext cx="678610" cy="118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378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6" r:id="rId3"/>
    <p:sldLayoutId id="2147483661" r:id="rId4"/>
    <p:sldLayoutId id="2147483665" r:id="rId5"/>
    <p:sldLayoutId id="2147483662" r:id="rId6"/>
    <p:sldLayoutId id="2147483663" r:id="rId7"/>
    <p:sldLayoutId id="2147483664" r:id="rId8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000" b="1" kern="1200">
          <a:solidFill>
            <a:schemeClr val="bg1"/>
          </a:solidFill>
          <a:latin typeface="Myriad Pro" panose="020B0503030403020204" pitchFamily="34" charset="0"/>
          <a:ea typeface="Roboto Slab" pitchFamily="2" charset="0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Myriad Pro" panose="020B0503030403020204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Myriad Pro" panose="020B0503030403020204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Myriad Pro" panose="020B0503030403020204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Myriad Pro" panose="020B0503030403020204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anose="020B0503030403020204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pythonprogramming.net/convolutional-neural-network-kats-vs-dogs-machine-learning-tutorial/" TargetMode="External"/><Relationship Id="rId3" Type="http://schemas.openxmlformats.org/officeDocument/2006/relationships/hyperlink" Target="https://youtu.be/1d7u8wTmA80" TargetMode="External"/><Relationship Id="rId7" Type="http://schemas.openxmlformats.org/officeDocument/2006/relationships/hyperlink" Target="https://www.youtube.com/watch?v=umGJ30-15_A" TargetMode="External"/><Relationship Id="rId2" Type="http://schemas.openxmlformats.org/officeDocument/2006/relationships/hyperlink" Target="https://github.com/tzutalin/labelIm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Jy9-aGMB_TE&amp;t=534s" TargetMode="External"/><Relationship Id="rId5" Type="http://schemas.openxmlformats.org/officeDocument/2006/relationships/hyperlink" Target="https://openaccess.thecvf.com/content_ICCV_2019/papers/Sun_VideoBERT_A_Joint_Model_for_Video_and_Language_Representation_Learning_ICCV_2019_paper.pdf" TargetMode="External"/><Relationship Id="rId4" Type="http://schemas.openxmlformats.org/officeDocument/2006/relationships/hyperlink" Target="https://youtu.be/scL1oTH_U_0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gkAY8e-GU7w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labelImg/" TargetMode="External"/><Relationship Id="rId2" Type="http://schemas.openxmlformats.org/officeDocument/2006/relationships/hyperlink" Target="https://www.youtube.com/watch?v=scL1oTH_U_0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2800" y="3276600"/>
            <a:ext cx="10566400" cy="762000"/>
          </a:xfrm>
        </p:spPr>
        <p:txBody>
          <a:bodyPr/>
          <a:lstStyle/>
          <a:p>
            <a:r>
              <a:rPr lang="en-US" dirty="0"/>
              <a:t>Accidents Prediction on Pedestrian Using CNN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727200" y="4343400"/>
            <a:ext cx="8737600" cy="15240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Name: Lakshmi Keerthi Ayyagari</a:t>
            </a:r>
          </a:p>
          <a:p>
            <a:r>
              <a:rPr lang="en-US" dirty="0" err="1"/>
              <a:t>Zid</a:t>
            </a:r>
            <a:r>
              <a:rPr lang="en-US" dirty="0"/>
              <a:t>: Z1901169</a:t>
            </a:r>
          </a:p>
          <a:p>
            <a:r>
              <a:rPr lang="en-US" dirty="0"/>
              <a:t>Supervisor: Dr. Mona Rahimi</a:t>
            </a:r>
          </a:p>
          <a:p>
            <a:r>
              <a:rPr lang="en-US" dirty="0"/>
              <a:t> </a:t>
            </a:r>
            <a:br>
              <a:rPr lang="en-US" dirty="0"/>
            </a:br>
            <a:r>
              <a:rPr lang="en-US" b="0" dirty="0"/>
              <a:t>12/01/2021</a:t>
            </a:r>
          </a:p>
        </p:txBody>
      </p:sp>
    </p:spTree>
    <p:extLst>
      <p:ext uri="{BB962C8B-B14F-4D97-AF65-F5344CB8AC3E}">
        <p14:creationId xmlns:p14="http://schemas.microsoft.com/office/powerpoint/2010/main" val="239249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207BB67-746F-4817-A2F3-85E3B6E15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Imagedatagenerator</a:t>
            </a:r>
            <a:r>
              <a:rPr lang="en-US" dirty="0"/>
              <a:t> to convert images into array/numbers.</a:t>
            </a:r>
          </a:p>
          <a:p>
            <a:r>
              <a:rPr lang="en-US" dirty="0"/>
              <a:t>Stored the arrays into train, test and validate </a:t>
            </a:r>
            <a:r>
              <a:rPr lang="en-US" dirty="0" err="1"/>
              <a:t>dataframe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291518-E8C7-4AC5-AA0D-3ED7E9E8E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10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2133D4-4032-476A-8C04-3A253845B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Continuation..</a:t>
            </a:r>
          </a:p>
        </p:txBody>
      </p:sp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B4E3093-AD3F-473E-BB53-D67ECF903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09" y="2743200"/>
            <a:ext cx="9935587" cy="252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99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F2B1EA8-ABAC-4E16-AC39-839BA1E1B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Used CNN Layers for modelling/ Prediction purpose.</a:t>
            </a:r>
          </a:p>
          <a:p>
            <a:r>
              <a:rPr lang="en-US" sz="2400" dirty="0"/>
              <a:t>Fitted the training and validation data into CNN using 10 epochs.</a:t>
            </a:r>
            <a:endParaRPr lang="en-US" dirty="0">
              <a:effectLst/>
              <a:latin typeface="Myriad Pro" panose="020B0503030403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98BB2C-1BC5-4639-8911-B758F86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D169C87-7631-43AA-942D-100FF99CA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Continuation..</a:t>
            </a:r>
          </a:p>
        </p:txBody>
      </p:sp>
      <p:pic>
        <p:nvPicPr>
          <p:cNvPr id="5" name="Content Placeholder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1A56A605-E6A6-45A3-A167-3A6D2A1B94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850" y="3124200"/>
            <a:ext cx="9087486" cy="3070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877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DA50A26-8952-4B37-B374-8BD23303C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Myriad Pro" panose="020B0503030403020204" charset="0"/>
                <a:cs typeface="Times New Roman" panose="02020603050405020304" pitchFamily="18" charset="0"/>
              </a:rPr>
              <a:t>P</a:t>
            </a:r>
            <a:r>
              <a:rPr lang="en-US" sz="2800" dirty="0">
                <a:effectLst/>
                <a:latin typeface="Myriad Pro" panose="020B0503030403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lotted training loss (loss of data) and training accuracy; did the same for validation loss and validation accuracy.</a:t>
            </a:r>
          </a:p>
          <a:p>
            <a:pPr marL="0" indent="0">
              <a:buNone/>
            </a:pPr>
            <a:r>
              <a:rPr lang="en-US" dirty="0"/>
              <a:t>Got the results like 2.098% loss</a:t>
            </a:r>
          </a:p>
          <a:p>
            <a:pPr marL="0" indent="0">
              <a:buNone/>
            </a:pPr>
            <a:r>
              <a:rPr lang="en-US" dirty="0"/>
              <a:t>88% accurate which is good.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47A3D1-1601-4259-8382-884E32490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A065F9-5676-4C44-8E9E-9664686BF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2946428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2A9D16B-725C-48CC-9535-DDB45D59C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  <a:latin typeface="Myriad Pro" panose="020B0503030403020204" charset="0"/>
                <a:ea typeface="Times New Roman" panose="02020603050405020304" pitchFamily="18" charset="0"/>
              </a:rPr>
              <a:t>Image labeling/Annotation in python </a:t>
            </a:r>
          </a:p>
          <a:p>
            <a:r>
              <a:rPr lang="en-US" dirty="0"/>
              <a:t>Choosing the proper batch size and epoch size was one of the tasks required to achieve a decent outcome.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DDD820-460C-4A8C-A776-1E801285C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089B36A-DE7A-4330-ADD3-0D5DEA414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Difficulties/limitations</a:t>
            </a:r>
          </a:p>
        </p:txBody>
      </p:sp>
    </p:spTree>
    <p:extLst>
      <p:ext uri="{BB962C8B-B14F-4D97-AF65-F5344CB8AC3E}">
        <p14:creationId xmlns:p14="http://schemas.microsoft.com/office/powerpoint/2010/main" val="2346673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5E7DB71-8D59-415C-A5BC-7480AA5C1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3769"/>
            <a:ext cx="10464800" cy="4648200"/>
          </a:xfrm>
        </p:spPr>
        <p:txBody>
          <a:bodyPr/>
          <a:lstStyle/>
          <a:p>
            <a:r>
              <a:rPr lang="en-US" dirty="0"/>
              <a:t>Can try using </a:t>
            </a:r>
            <a:r>
              <a:rPr lang="en-US" dirty="0" err="1"/>
              <a:t>VideoBert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59CD53-5FB0-4218-83DB-788D78CBF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AF5429F-2682-4BF4-90DD-668F99498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E8BDCE9-E57A-4D34-848C-1057BB3954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54" b="1081"/>
          <a:stretch/>
        </p:blipFill>
        <p:spPr>
          <a:xfrm>
            <a:off x="1676400" y="2286000"/>
            <a:ext cx="7548380" cy="3352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17133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8A7F42-F9B6-4A07-BECC-ACAC2562C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https://github.com/tzutalin/labelImg</a:t>
            </a:r>
            <a:endParaRPr lang="en-US" dirty="0"/>
          </a:p>
          <a:p>
            <a:r>
              <a:rPr lang="en-US" dirty="0">
                <a:hlinkClick r:id="rId3"/>
              </a:rPr>
              <a:t>https://youtu.be/1d7u8wTmA80</a:t>
            </a:r>
            <a:endParaRPr lang="en-US" dirty="0"/>
          </a:p>
          <a:p>
            <a:r>
              <a:rPr lang="en-US" dirty="0">
                <a:hlinkClick r:id="rId4"/>
              </a:rPr>
              <a:t>https://youtu.be/scL1oTH_U_0</a:t>
            </a:r>
            <a:endParaRPr lang="en-US" dirty="0"/>
          </a:p>
          <a:p>
            <a:r>
              <a:rPr lang="en-US" dirty="0">
                <a:hlinkClick r:id="rId5"/>
              </a:rPr>
              <a:t>https://openaccess.thecvf.com/content_ICCV_2019/papers/Sun_VideoBERT_A_Joint_Model_for_Video_and_Language_Representation_Learning_ICCV_2019_paper.pdf</a:t>
            </a:r>
            <a:endParaRPr lang="en-US" dirty="0"/>
          </a:p>
          <a:p>
            <a:r>
              <a:rPr lang="en-US" dirty="0">
                <a:hlinkClick r:id="rId6"/>
              </a:rPr>
              <a:t>https://www.youtube.com/watch?v=Jy9-aGMB_TE&amp;t=534s</a:t>
            </a:r>
            <a:endParaRPr lang="en-US" dirty="0"/>
          </a:p>
          <a:p>
            <a:r>
              <a:rPr lang="en-US" dirty="0">
                <a:hlinkClick r:id="rId7"/>
              </a:rPr>
              <a:t>https://www.youtube.com/watch?v=umGJ30-15_A</a:t>
            </a:r>
            <a:endParaRPr lang="en-US" dirty="0"/>
          </a:p>
          <a:p>
            <a:r>
              <a:rPr lang="en-US" dirty="0">
                <a:hlinkClick r:id="rId8"/>
              </a:rPr>
              <a:t>https://pythonprogramming.net/convolutional-neural-network-kats-vs-dogs-machine-learning-tutorial/</a:t>
            </a:r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4D9508-F35E-4E6D-A2C4-5479CDD0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87AB490-C3C8-4135-A84A-4E47BCDB5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Used</a:t>
            </a:r>
          </a:p>
        </p:txBody>
      </p:sp>
    </p:spTree>
    <p:extLst>
      <p:ext uri="{BB962C8B-B14F-4D97-AF65-F5344CB8AC3E}">
        <p14:creationId xmlns:p14="http://schemas.microsoft.com/office/powerpoint/2010/main" val="1716579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FCA8EF-5A87-44FD-9112-3C653C787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16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7E6802-4960-4E3F-8D17-C011EB7B8A04}"/>
              </a:ext>
            </a:extLst>
          </p:cNvPr>
          <p:cNvSpPr/>
          <p:nvPr/>
        </p:nvSpPr>
        <p:spPr>
          <a:xfrm>
            <a:off x="3403765" y="2828835"/>
            <a:ext cx="5384469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7200" b="1" dirty="0">
                <a:ln/>
                <a:solidFill>
                  <a:schemeClr val="accent3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64665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Introduction</a:t>
            </a:r>
          </a:p>
          <a:p>
            <a:r>
              <a:rPr lang="en-US" sz="2400" dirty="0"/>
              <a:t>Aim of the study</a:t>
            </a:r>
          </a:p>
          <a:p>
            <a:r>
              <a:rPr lang="en-US" sz="2400" dirty="0"/>
              <a:t>Dataset Used</a:t>
            </a:r>
          </a:p>
          <a:p>
            <a:r>
              <a:rPr lang="en-US" sz="2400" dirty="0"/>
              <a:t>Steps involved in performing the project</a:t>
            </a:r>
          </a:p>
          <a:p>
            <a:r>
              <a:rPr lang="en-US" sz="2400" dirty="0"/>
              <a:t>Image Annotation Software</a:t>
            </a:r>
          </a:p>
          <a:p>
            <a:r>
              <a:rPr lang="en-US" sz="2400" dirty="0"/>
              <a:t>Steps explained with CNN in continuation</a:t>
            </a:r>
          </a:p>
          <a:p>
            <a:r>
              <a:rPr lang="en-US" sz="2400" dirty="0"/>
              <a:t>Evaluation</a:t>
            </a:r>
          </a:p>
          <a:p>
            <a:r>
              <a:rPr lang="en-US" sz="2400" dirty="0"/>
              <a:t>Difficulties/limitations</a:t>
            </a:r>
          </a:p>
          <a:p>
            <a:r>
              <a:rPr lang="en-US" sz="2400" dirty="0"/>
              <a:t>Future Work</a:t>
            </a:r>
          </a:p>
          <a:p>
            <a:r>
              <a:rPr lang="en-US" sz="2400" dirty="0"/>
              <a:t>Resources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E561A8-C376-424F-9421-25688A268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2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4393317-BAAC-40FF-88B2-B3106368E8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295401"/>
            <a:ext cx="5384800" cy="48307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Accidents involving pedestrians are uncommon occurrences that occur when drivers violate traffic laws; nevertheless, there may be other causes of accidents on the road. </a:t>
            </a:r>
          </a:p>
          <a:p>
            <a:pPr>
              <a:lnSpc>
                <a:spcPct val="90000"/>
              </a:lnSpc>
            </a:pPr>
            <a:r>
              <a:rPr lang="en-US" dirty="0"/>
              <a:t>The goal of the research is to determine whether the accident occurred or not.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  <p:pic>
        <p:nvPicPr>
          <p:cNvPr id="5" name="Picture 4" descr="A picture containing text, crosswalk, way&#10;&#10;Description automatically generated">
            <a:extLst>
              <a:ext uri="{FF2B5EF4-FFF2-40B4-BE49-F238E27FC236}">
                <a16:creationId xmlns:a16="http://schemas.microsoft.com/office/drawing/2014/main" id="{0A6816FD-0FDC-404D-95F8-243B133FCB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0" y="1797761"/>
            <a:ext cx="5384800" cy="3826042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BFF283-0387-4987-BE4A-443C761C7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55200" y="6324601"/>
            <a:ext cx="1828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2FED1A7-FB98-43FD-AA3D-E7C3EC56B298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E5CAC8D-5F61-4305-A4F7-F27E34A0B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400"/>
            <a:ext cx="10058400" cy="990600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907082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C34757-FBC8-4843-9FDD-BC5ED90D6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aim of the study is to detect the number of accidents by using Image of CCTV footage.</a:t>
            </a:r>
          </a:p>
          <a:p>
            <a:r>
              <a:rPr lang="en-US" dirty="0"/>
              <a:t>The few questions which I am trying to answer in this study are whether the cause of accidents is due to weather conditions or if the driver is accountable for producing accidents.</a:t>
            </a:r>
          </a:p>
          <a:p>
            <a:r>
              <a:rPr lang="en-US" dirty="0"/>
              <a:t>Identifying accidents that occurred as a result of a driver or a pedestrian on the road are some of the questions to be analyzed.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EADC7A-50A0-477B-BFE3-BA0C07D4B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4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172FE4-B9F6-47FD-A9C5-9306CD4B9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 of the study</a:t>
            </a:r>
          </a:p>
        </p:txBody>
      </p:sp>
    </p:spTree>
    <p:extLst>
      <p:ext uri="{BB962C8B-B14F-4D97-AF65-F5344CB8AC3E}">
        <p14:creationId xmlns:p14="http://schemas.microsoft.com/office/powerpoint/2010/main" val="2296219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7A308B0-A0F0-4BAA-9926-60B4AF046A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sz="2800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2"/>
            </a:endParaRPr>
          </a:p>
          <a:p>
            <a:pPr marL="0" indent="0">
              <a:buNone/>
            </a:pPr>
            <a:endParaRPr lang="en-IN" u="sng" dirty="0">
              <a:solidFill>
                <a:srgbClr val="0000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2"/>
            </a:endParaRPr>
          </a:p>
          <a:p>
            <a:pPr marL="0" indent="0">
              <a:buNone/>
            </a:pPr>
            <a:endParaRPr lang="en-IN" sz="2800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2"/>
            </a:endParaRPr>
          </a:p>
          <a:p>
            <a:pPr marL="0" indent="0" algn="ctr">
              <a:buNone/>
            </a:pPr>
            <a:r>
              <a:rPr lang="en-IN" sz="2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Indian Road accidents compilation 2021 – YouTube</a:t>
            </a:r>
            <a:endParaRPr lang="en-IN" sz="2800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434F24-736E-4524-859B-EEC274E1C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4779113-8C9F-4206-A0F3-C72D3A877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used</a:t>
            </a:r>
          </a:p>
        </p:txBody>
      </p:sp>
    </p:spTree>
    <p:extLst>
      <p:ext uri="{BB962C8B-B14F-4D97-AF65-F5344CB8AC3E}">
        <p14:creationId xmlns:p14="http://schemas.microsoft.com/office/powerpoint/2010/main" val="983839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982A9A-9738-4EBC-BE8E-838BF93A5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Downloaded the dataset from YouTube.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Imported required necessary libraries to perform the operations.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Converting video to images/frames.</a:t>
            </a:r>
          </a:p>
          <a:p>
            <a:pPr marL="0" indent="0">
              <a:lnSpc>
                <a:spcPct val="90000"/>
              </a:lnSpc>
              <a:buNone/>
            </a:pPr>
            <a:endParaRPr lang="en-US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38B4BE-68F8-405E-947E-0DC74FC26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2FED1A7-FB98-43FD-AA3D-E7C3EC56B298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F19666D-35AE-4570-B4D0-6A6AF60EB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Steps involved in performing the project</a:t>
            </a:r>
          </a:p>
        </p:txBody>
      </p:sp>
      <p:pic>
        <p:nvPicPr>
          <p:cNvPr id="12" name="Picture 11" descr="Calendar&#10;&#10;Description automatically generated">
            <a:extLst>
              <a:ext uri="{FF2B5EF4-FFF2-40B4-BE49-F238E27FC236}">
                <a16:creationId xmlns:a16="http://schemas.microsoft.com/office/drawing/2014/main" id="{57DC1274-5B04-48BD-805D-B6B08B54C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600" y="2636837"/>
            <a:ext cx="5130800" cy="351381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87141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BDAB5E1-A125-453C-A6DC-B8D8E2ECA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Using code, build a folder called data; load images/frames into the data folder; and then create a new folder called 'data1'. Transfer the data folder to the data1 folder.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BBECEC-8028-4474-B4ED-C2A5A42AA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41B374-2384-4A38-86EF-D7BF1D4AE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Continuation..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1C9F4D0-9608-43E4-9FD9-86B51FFE032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26768"/>
            <a:ext cx="5890260" cy="1916377"/>
          </a:xfrm>
          <a:prstGeom prst="rect">
            <a:avLst/>
          </a:prstGeom>
        </p:spPr>
      </p:pic>
      <p:pic>
        <p:nvPicPr>
          <p:cNvPr id="8" name="Picture 7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31A92F10-C2D1-4366-9EBA-3098B8BE3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166" y="2667000"/>
            <a:ext cx="5446234" cy="296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341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767F29C-82F9-4EF8-8E66-C6EC65017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Split data into train, test, validate (with 80:10:10 ratio)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Labelling/Annotating images into three categories-</a:t>
            </a:r>
            <a:r>
              <a:rPr lang="en-US" sz="2000" dirty="0">
                <a:effectLst/>
              </a:rPr>
              <a:t> ‘Accident Human Error’, ‘Accident Environment Error’, ‘Non-Accident’. 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effectLst/>
                <a:latin typeface="Myriad Pro" panose="020B0503030403020204" charset="0"/>
                <a:ea typeface="Times New Roman" panose="02020603050405020304" pitchFamily="18" charset="0"/>
              </a:rPr>
              <a:t>Label image using ‘Image Annotation Software’ (</a:t>
            </a:r>
            <a:r>
              <a:rPr lang="en-US" sz="2000" dirty="0">
                <a:effectLst/>
                <a:latin typeface="Myriad Pro" panose="020B0503030403020204" charset="0"/>
                <a:ea typeface="Times New Roman" panose="02020603050405020304" pitchFamily="18" charset="0"/>
                <a:hlinkClick r:id="rId2"/>
              </a:rPr>
              <a:t>https://www.youtube.com/watch?v=scL1oTH_U_0</a:t>
            </a:r>
            <a:r>
              <a:rPr lang="en-US" sz="2000" dirty="0">
                <a:effectLst/>
                <a:latin typeface="Myriad Pro" panose="020B0503030403020204" charset="0"/>
                <a:ea typeface="Times New Roman" panose="02020603050405020304" pitchFamily="18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effectLst/>
                <a:latin typeface="Myriad Pro" panose="020B0503030403020204" charset="0"/>
                <a:ea typeface="Times New Roman" panose="02020603050405020304" pitchFamily="18" charset="0"/>
              </a:rPr>
              <a:t>and in python there is a library </a:t>
            </a:r>
            <a:r>
              <a:rPr lang="en-US" sz="2000" u="sng" dirty="0" err="1">
                <a:solidFill>
                  <a:srgbClr val="0000FF"/>
                </a:solidFill>
                <a:effectLst/>
                <a:latin typeface="Myriad Pro" panose="020B0503030403020204" charset="0"/>
                <a:ea typeface="Times New Roman" panose="02020603050405020304" pitchFamily="18" charset="0"/>
                <a:hlinkClick r:id="rId3"/>
              </a:rPr>
              <a:t>labelImg</a:t>
            </a:r>
            <a:r>
              <a:rPr lang="en-US" sz="2000" u="sng" dirty="0">
                <a:solidFill>
                  <a:srgbClr val="0000FF"/>
                </a:solidFill>
                <a:effectLst/>
                <a:latin typeface="Myriad Pro" panose="020B0503030403020204" charset="0"/>
                <a:ea typeface="Times New Roman" panose="02020603050405020304" pitchFamily="18" charset="0"/>
                <a:hlinkClick r:id="rId3"/>
              </a:rPr>
              <a:t> · </a:t>
            </a:r>
            <a:r>
              <a:rPr lang="en-US" sz="2000" u="sng" dirty="0" err="1">
                <a:solidFill>
                  <a:srgbClr val="0000FF"/>
                </a:solidFill>
                <a:effectLst/>
                <a:latin typeface="Myriad Pro" panose="020B0503030403020204" charset="0"/>
                <a:ea typeface="Times New Roman" panose="02020603050405020304" pitchFamily="18" charset="0"/>
                <a:hlinkClick r:id="rId3"/>
              </a:rPr>
              <a:t>PyPI</a:t>
            </a:r>
            <a:r>
              <a:rPr lang="en-US" sz="2000" u="sng" dirty="0">
                <a:solidFill>
                  <a:srgbClr val="0000FF"/>
                </a:solidFill>
                <a:latin typeface="Myriad Pro" panose="020B0503030403020204" charset="0"/>
                <a:ea typeface="Times New Roman" panose="02020603050405020304" pitchFamily="18" charset="0"/>
              </a:rPr>
              <a:t>.</a:t>
            </a:r>
          </a:p>
          <a:p>
            <a:pPr>
              <a:lnSpc>
                <a:spcPct val="90000"/>
              </a:lnSpc>
            </a:pPr>
            <a:endParaRPr lang="en-US" sz="2000" dirty="0">
              <a:latin typeface="Myriad Pro" panose="020B0503030403020204" charset="0"/>
            </a:endParaRPr>
          </a:p>
          <a:p>
            <a:pPr marL="0" indent="0">
              <a:buNone/>
            </a:pPr>
            <a:endParaRPr lang="en-US" sz="2000" dirty="0">
              <a:effectLst/>
              <a:latin typeface="Myriad Pro" panose="020B0503030403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50DDCD-5505-4BB3-89AC-AD8D7963D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8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A7B776B-4BD2-444F-BF89-7B55CE013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Continuation…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FC19529-C74B-47AF-ADDC-D41D2F44DB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695700"/>
            <a:ext cx="3886200" cy="2185988"/>
          </a:xfrm>
          <a:prstGeom prst="rect">
            <a:avLst/>
          </a:prstGeom>
        </p:spPr>
      </p:pic>
      <p:pic>
        <p:nvPicPr>
          <p:cNvPr id="8" name="Picture 7" descr="A picture containing text, grass, outdoor, house&#10;&#10;Description automatically generated">
            <a:extLst>
              <a:ext uri="{FF2B5EF4-FFF2-40B4-BE49-F238E27FC236}">
                <a16:creationId xmlns:a16="http://schemas.microsoft.com/office/drawing/2014/main" id="{E514A3C3-F778-4DC5-B8A0-89D7596FCED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3652838"/>
            <a:ext cx="3962400" cy="2228850"/>
          </a:xfrm>
          <a:prstGeom prst="rect">
            <a:avLst/>
          </a:prstGeom>
        </p:spPr>
      </p:pic>
      <p:pic>
        <p:nvPicPr>
          <p:cNvPr id="10" name="Picture 9" descr="A picture containing text, grass, green, outdoor&#10;&#10;Description automatically generated">
            <a:extLst>
              <a:ext uri="{FF2B5EF4-FFF2-40B4-BE49-F238E27FC236}">
                <a16:creationId xmlns:a16="http://schemas.microsoft.com/office/drawing/2014/main" id="{0E38F95F-A629-4D6E-A214-31008065BDC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858" y="3652838"/>
            <a:ext cx="3658173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7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2EBB5EB-49FA-4CC1-920F-647CF39AE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906" y="1371600"/>
            <a:ext cx="8770188" cy="4648200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622BB-DF21-4AB4-BACF-248D9B3A7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55200" y="6324601"/>
            <a:ext cx="1828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2FED1A7-FB98-43FD-AA3D-E7C3EC56B298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B11911-3DB5-47EC-B098-59DACE8A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400"/>
            <a:ext cx="10058400" cy="1066800"/>
          </a:xfrm>
        </p:spPr>
        <p:txBody>
          <a:bodyPr anchor="ctr">
            <a:normAutofit/>
          </a:bodyPr>
          <a:lstStyle/>
          <a:p>
            <a:r>
              <a:rPr lang="en-US" dirty="0"/>
              <a:t>Image Annotation Software</a:t>
            </a:r>
          </a:p>
        </p:txBody>
      </p:sp>
    </p:spTree>
    <p:extLst>
      <p:ext uri="{BB962C8B-B14F-4D97-AF65-F5344CB8AC3E}">
        <p14:creationId xmlns:p14="http://schemas.microsoft.com/office/powerpoint/2010/main" val="183506742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2393</TotalTime>
  <Words>580</Words>
  <Application>Microsoft Office PowerPoint</Application>
  <PresentationFormat>Widescreen</PresentationFormat>
  <Paragraphs>84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Myriad Pro</vt:lpstr>
      <vt:lpstr>Arial</vt:lpstr>
      <vt:lpstr>Calibri</vt:lpstr>
      <vt:lpstr>1_Office Theme</vt:lpstr>
      <vt:lpstr>Accidents Prediction on Pedestrian Using CNN</vt:lpstr>
      <vt:lpstr>Overview</vt:lpstr>
      <vt:lpstr>Introduction</vt:lpstr>
      <vt:lpstr>Aim of the study</vt:lpstr>
      <vt:lpstr>Dataset used</vt:lpstr>
      <vt:lpstr>Steps involved in performing the project</vt:lpstr>
      <vt:lpstr>Continuation.. </vt:lpstr>
      <vt:lpstr>Continuation…</vt:lpstr>
      <vt:lpstr>Image Annotation Software</vt:lpstr>
      <vt:lpstr>Continuation..</vt:lpstr>
      <vt:lpstr>Continuation..</vt:lpstr>
      <vt:lpstr>Validation</vt:lpstr>
      <vt:lpstr>Difficulties/limitations</vt:lpstr>
      <vt:lpstr>Future Work</vt:lpstr>
      <vt:lpstr>Resources Used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Jennice O'Brien</dc:creator>
  <cp:lastModifiedBy>Lakshmi Keerthi Ayyagari</cp:lastModifiedBy>
  <cp:revision>101</cp:revision>
  <dcterms:created xsi:type="dcterms:W3CDTF">2010-05-18T23:17:18Z</dcterms:created>
  <dcterms:modified xsi:type="dcterms:W3CDTF">2021-12-08T02:52:52Z</dcterms:modified>
</cp:coreProperties>
</file>

<file path=docProps/thumbnail.jpeg>
</file>